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5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9144000" cy="5143500" type="screen16x9"/>
  <p:notesSz cx="6858000" cy="9144000"/>
  <p:embeddedFontLst>
    <p:embeddedFont>
      <p:font typeface="Roboto Condensed" panose="02020500000000000000" charset="0"/>
      <p:regular r:id="rId53"/>
      <p:bold r:id="rId54"/>
      <p:italic r:id="rId55"/>
      <p:boldItalic r:id="rId56"/>
    </p:embeddedFont>
    <p:embeddedFont>
      <p:font typeface="Squada One" panose="02020500000000000000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aecdfe12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aecdfe12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5382825b7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5382825b7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382825b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382825b7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5382825b7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5382825b7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5382825b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5382825b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5586221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5586221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5382825b7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5382825b7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b5382825b7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b5382825b7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5382825b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5382825b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5382825b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5382825b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b5382825b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b5382825b7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5382825b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b5382825b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5382825b7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5382825b7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5382825b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5382825b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b5382825b7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b5382825b7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5382825b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5382825b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5382825b7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5382825b7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b5382825b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b5382825b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5382825b7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5382825b7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b5382825b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b5382825b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aecdfe12f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aecdfe12f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aecdfe12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aecdfe12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b5382825b7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b5382825b7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aecdfe12f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aaecdfe12f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5382825b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5382825b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aecdfe12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aecdfe12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aecdfe12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aaecdfe12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b5382825b7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b5382825b7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b5382825b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b5382825b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5382825b7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5382825b7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aecdfe12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aecdfe12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aaecdfe12f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aaecdfe12f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aecdfe12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aecdfe12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b5382825b7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b5382825b7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b5382825b7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b5382825b7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5382825b7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5382825b7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5382825b7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5382825b7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aaecdfe12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aaecdfe12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aaecdfe12f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aaecdfe12f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aaecdfe12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aaecdfe12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aaecdfe12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aaecdfe12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5382825b7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5382825b7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5382825b7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5382825b7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aecdfe12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aecdfe12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5382825b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5382825b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aecdfe12f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aecdfe12f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b5586221e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b5586221e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aecdfe12f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aecdfe12f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>
  <p:cSld name="TITLE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9" y="-990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 rot="-5400000">
            <a:off x="50113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259088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 rot="10800000">
            <a:off x="1239301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 flipH="1">
            <a:off x="2048150" y="153672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Squada One"/>
              <a:buNone/>
              <a:defRPr sz="36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48AB"/>
              </a:buClr>
              <a:buSzPts val="5200"/>
              <a:buFont typeface="Squada One"/>
              <a:buNone/>
              <a:defRPr sz="5200">
                <a:solidFill>
                  <a:srgbClr val="4E48AB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13"/>
          <p:cNvGrpSpPr/>
          <p:nvPr/>
        </p:nvGrpSpPr>
        <p:grpSpPr>
          <a:xfrm>
            <a:off x="3997828" y="2247423"/>
            <a:ext cx="5146850" cy="899100"/>
            <a:chOff x="3297875" y="1761075"/>
            <a:chExt cx="5846700" cy="899100"/>
          </a:xfrm>
        </p:grpSpPr>
        <p:cxnSp>
          <p:nvCxnSpPr>
            <p:cNvPr id="63" name="Google Shape;63;p13"/>
            <p:cNvCxnSpPr/>
            <p:nvPr/>
          </p:nvCxnSpPr>
          <p:spPr>
            <a:xfrm rot="10800000">
              <a:off x="3297875" y="2660175"/>
              <a:ext cx="58467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" name="Google Shape;64;p13"/>
            <p:cNvCxnSpPr/>
            <p:nvPr/>
          </p:nvCxnSpPr>
          <p:spPr>
            <a:xfrm rot="10800000">
              <a:off x="3307091" y="1761075"/>
              <a:ext cx="0" cy="8991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8.01297.pdf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wiftieH/GFAttack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 flipH="1">
            <a:off x="3048600" y="1628573"/>
            <a:ext cx="6095400" cy="14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 Restricted Black-box Adversarial Framework Towards Attacking 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Graph Embedding Models  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3046300" y="3658625"/>
            <a:ext cx="589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1">
                <a:solidFill>
                  <a:srgbClr val="FFFFFF"/>
                </a:solidFill>
              </a:rPr>
              <a:t>Members: </a:t>
            </a:r>
            <a:r>
              <a:rPr lang="zh-TW">
                <a:solidFill>
                  <a:srgbClr val="FFFFFF"/>
                </a:solidFill>
              </a:rPr>
              <a:t> </a:t>
            </a:r>
            <a:r>
              <a:rPr lang="zh-TW"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朱偉綸、黃秉茂、許齊崴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835" y="1291400"/>
            <a:ext cx="6590326" cy="356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275" y="1170125"/>
            <a:ext cx="725745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575" y="1170125"/>
            <a:ext cx="538885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025" y="1170125"/>
            <a:ext cx="67459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50" y="1170125"/>
            <a:ext cx="77118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63" y="1170125"/>
            <a:ext cx="813526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425" y="1213000"/>
            <a:ext cx="590514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388" y="1170125"/>
            <a:ext cx="6577213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138" y="1191550"/>
            <a:ext cx="77757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177" name="Google Shape;1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288" y="1127275"/>
            <a:ext cx="6213417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2180275" y="1911350"/>
            <a:ext cx="455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Abstract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76" name="Google Shape;76;p15"/>
          <p:cNvCxnSpPr/>
          <p:nvPr/>
        </p:nvCxnSpPr>
        <p:spPr>
          <a:xfrm rot="10800000" flipH="1">
            <a:off x="4898550" y="2143225"/>
            <a:ext cx="1836900" cy="133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5"/>
          <p:cNvCxnSpPr/>
          <p:nvPr/>
        </p:nvCxnSpPr>
        <p:spPr>
          <a:xfrm rot="10800000" flipH="1">
            <a:off x="2617675" y="872675"/>
            <a:ext cx="1852200" cy="134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Graph Fourier Transform</a:t>
            </a:r>
            <a:endParaRPr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063" y="1148700"/>
            <a:ext cx="66018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Inverse Graph Fourier Transform</a:t>
            </a:r>
            <a:endParaRPr/>
          </a:p>
        </p:txBody>
      </p:sp>
      <p:pic>
        <p:nvPicPr>
          <p:cNvPr id="189" name="Google Shape;18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5" y="1148675"/>
            <a:ext cx="729377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</p:txBody>
      </p:sp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75" y="1148700"/>
            <a:ext cx="621985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Filtering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7738" y="1170125"/>
            <a:ext cx="628853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Inverse Graph Fourier Transform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7" name="Google Shape;2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63" y="1170125"/>
            <a:ext cx="84486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275" y="1170125"/>
            <a:ext cx="726546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Spectral Graph Theory</a:t>
            </a:r>
            <a:endParaRPr/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1514475"/>
            <a:ext cx="8077200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/>
        </p:nvSpPr>
        <p:spPr>
          <a:xfrm>
            <a:off x="2157425" y="1941950"/>
            <a:ext cx="450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ChebNet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225" name="Google Shape;225;p40"/>
          <p:cNvCxnSpPr/>
          <p:nvPr/>
        </p:nvCxnSpPr>
        <p:spPr>
          <a:xfrm>
            <a:off x="2458875" y="2850350"/>
            <a:ext cx="3900600" cy="0"/>
          </a:xfrm>
          <a:prstGeom prst="straightConnector1">
            <a:avLst/>
          </a:prstGeom>
          <a:noFill/>
          <a:ln w="3810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25" y="395275"/>
            <a:ext cx="8591550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2"/>
          <p:cNvSpPr txBox="1"/>
          <p:nvPr/>
        </p:nvSpPr>
        <p:spPr>
          <a:xfrm>
            <a:off x="3031000" y="1911350"/>
            <a:ext cx="27273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GCN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236" name="Google Shape;236;p42"/>
          <p:cNvCxnSpPr/>
          <p:nvPr/>
        </p:nvCxnSpPr>
        <p:spPr>
          <a:xfrm rot="10800000" flipH="1">
            <a:off x="4898550" y="2143225"/>
            <a:ext cx="1836900" cy="133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42"/>
          <p:cNvCxnSpPr/>
          <p:nvPr/>
        </p:nvCxnSpPr>
        <p:spPr>
          <a:xfrm rot="10800000" flipH="1">
            <a:off x="2617675" y="872675"/>
            <a:ext cx="1852200" cy="134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dirty="0">
                <a:solidFill>
                  <a:srgbClr val="FFFFFF"/>
                </a:solidFill>
              </a:rPr>
              <a:t>Graph Embedding Model can effectively transform Node information, but is vulnerable to specific adversarial attacks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dirty="0">
                <a:solidFill>
                  <a:srgbClr val="FFFFFF"/>
                </a:solidFill>
              </a:rPr>
              <a:t>Many researches now focus on White-box Attack, which can learn information such as model, model parameters, gradient direction, etc.</a:t>
            </a:r>
            <a:endParaRPr dirty="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 dirty="0">
                <a:solidFill>
                  <a:srgbClr val="FFFFFF"/>
                </a:solidFill>
              </a:rPr>
              <a:t>This research proposes GF-Attack to attack Graph Embedding Model from the perspective of Graph Signal Processing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63" y="784350"/>
            <a:ext cx="665666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88" y="952500"/>
            <a:ext cx="79724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21349-0848-4B78-92FB-6619C5679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Adversarial attack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289C074-75F9-4828-BC9B-871FB9BE13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</a:rPr>
              <a:t>Max loss</a:t>
            </a:r>
          </a:p>
          <a:p>
            <a:r>
              <a:rPr lang="zh-TW" altLang="en-US" dirty="0">
                <a:solidFill>
                  <a:schemeClr val="tx1"/>
                </a:solidFill>
              </a:rPr>
              <a:t>反向梯度</a:t>
            </a:r>
          </a:p>
        </p:txBody>
      </p:sp>
    </p:spTree>
    <p:extLst>
      <p:ext uri="{BB962C8B-B14F-4D97-AF65-F5344CB8AC3E}">
        <p14:creationId xmlns:p14="http://schemas.microsoft.com/office/powerpoint/2010/main" val="503193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5"/>
          <p:cNvSpPr txBox="1"/>
          <p:nvPr/>
        </p:nvSpPr>
        <p:spPr>
          <a:xfrm>
            <a:off x="2157425" y="1941950"/>
            <a:ext cx="45006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Methodology</a:t>
            </a:r>
            <a:endParaRPr sz="5000">
              <a:solidFill>
                <a:srgbClr val="FFFFFF"/>
              </a:solidFill>
            </a:endParaRPr>
          </a:p>
        </p:txBody>
      </p:sp>
      <p:sp>
        <p:nvSpPr>
          <p:cNvPr id="253" name="Google Shape;253;p45"/>
          <p:cNvSpPr/>
          <p:nvPr/>
        </p:nvSpPr>
        <p:spPr>
          <a:xfrm>
            <a:off x="1592025" y="1668575"/>
            <a:ext cx="5410550" cy="2229350"/>
          </a:xfrm>
          <a:custGeom>
            <a:avLst/>
            <a:gdLst/>
            <a:ahLst/>
            <a:cxnLst/>
            <a:rect l="l" t="t" r="r" b="b"/>
            <a:pathLst>
              <a:path w="216422" h="89174" extrusionOk="0">
                <a:moveTo>
                  <a:pt x="202679" y="0"/>
                </a:moveTo>
                <a:cubicBezTo>
                  <a:pt x="202373" y="14696"/>
                  <a:pt x="234622" y="80418"/>
                  <a:pt x="200842" y="88174"/>
                </a:cubicBezTo>
                <a:cubicBezTo>
                  <a:pt x="167062" y="95930"/>
                  <a:pt x="33474" y="53476"/>
                  <a:pt x="0" y="46536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885"/>
            <a:ext cx="8839199" cy="3444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6"/>
          <p:cNvSpPr txBox="1"/>
          <p:nvPr/>
        </p:nvSpPr>
        <p:spPr>
          <a:xfrm>
            <a:off x="165725" y="192875"/>
            <a:ext cx="398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82</a:t>
            </a:r>
            <a:endParaRPr/>
          </a:p>
        </p:txBody>
      </p:sp>
      <p:sp>
        <p:nvSpPr>
          <p:cNvPr id="260" name="Google Shape;260;p46"/>
          <p:cNvSpPr txBox="1"/>
          <p:nvPr/>
        </p:nvSpPr>
        <p:spPr>
          <a:xfrm>
            <a:off x="251475" y="492925"/>
            <a:ext cx="2721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100">
                <a:solidFill>
                  <a:schemeClr val="dk1"/>
                </a:solidFill>
              </a:rPr>
              <a:t>GF Attack</a:t>
            </a:r>
            <a:endParaRPr sz="3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63032"/>
            <a:ext cx="8839198" cy="28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/>
        </p:nvSpPr>
        <p:spPr>
          <a:xfrm>
            <a:off x="214325" y="734475"/>
            <a:ext cx="4102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FFFFFF"/>
                </a:solidFill>
              </a:rPr>
              <a:t>Architechture</a:t>
            </a:r>
            <a:endParaRPr sz="2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214325" y="734475"/>
            <a:ext cx="567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FFFFFF"/>
                </a:solidFill>
              </a:rPr>
              <a:t>Adversarial Attack Definition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272" name="Google Shape;2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325" y="1686175"/>
            <a:ext cx="8591550" cy="22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/>
        </p:nvSpPr>
        <p:spPr>
          <a:xfrm>
            <a:off x="214325" y="734475"/>
            <a:ext cx="567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FFFFFF"/>
                </a:solidFill>
              </a:rPr>
              <a:t>Methodologies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278" name="Google Shape;2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275" y="1471875"/>
            <a:ext cx="7485451" cy="33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0"/>
          <p:cNvSpPr txBox="1"/>
          <p:nvPr/>
        </p:nvSpPr>
        <p:spPr>
          <a:xfrm>
            <a:off x="214325" y="734475"/>
            <a:ext cx="56736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600">
                <a:solidFill>
                  <a:srgbClr val="FFFFFF"/>
                </a:solidFill>
              </a:rPr>
              <a:t>Methodologies</a:t>
            </a:r>
            <a:endParaRPr sz="2600">
              <a:solidFill>
                <a:srgbClr val="FFFFFF"/>
              </a:solidFill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43325"/>
            <a:ext cx="8839201" cy="269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9950" y="538150"/>
            <a:ext cx="4895850" cy="40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51"/>
          <p:cNvSpPr txBox="1"/>
          <p:nvPr/>
        </p:nvSpPr>
        <p:spPr>
          <a:xfrm>
            <a:off x="730950" y="538150"/>
            <a:ext cx="2679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solidFill>
                  <a:schemeClr val="dk1"/>
                </a:solidFill>
              </a:rPr>
              <a:t>Algorithm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2819250" y="1941950"/>
            <a:ext cx="3505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Introduction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89" name="Google Shape;89;p17"/>
          <p:cNvCxnSpPr/>
          <p:nvPr/>
        </p:nvCxnSpPr>
        <p:spPr>
          <a:xfrm rot="10800000" flipH="1">
            <a:off x="5878275" y="2051375"/>
            <a:ext cx="1836900" cy="133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2718750" y="1324950"/>
            <a:ext cx="37065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Experiment</a:t>
            </a:r>
            <a:endParaRPr sz="5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Result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296" name="Google Shape;296;p52"/>
          <p:cNvCxnSpPr/>
          <p:nvPr/>
        </p:nvCxnSpPr>
        <p:spPr>
          <a:xfrm rot="10800000" flipH="1">
            <a:off x="1380300" y="3321875"/>
            <a:ext cx="6383400" cy="459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7" name="Google Shape;297;p52"/>
          <p:cNvCxnSpPr/>
          <p:nvPr/>
        </p:nvCxnSpPr>
        <p:spPr>
          <a:xfrm>
            <a:off x="1990050" y="413325"/>
            <a:ext cx="30600" cy="4561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sp>
        <p:nvSpPr>
          <p:cNvPr id="303" name="Google Shape;303;p53"/>
          <p:cNvSpPr txBox="1">
            <a:spLocks noGrp="1"/>
          </p:cNvSpPr>
          <p:nvPr>
            <p:ph type="body" idx="1"/>
          </p:nvPr>
        </p:nvSpPr>
        <p:spPr>
          <a:xfrm>
            <a:off x="723000" y="1393025"/>
            <a:ext cx="76980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20">
                <a:solidFill>
                  <a:schemeClr val="dk1"/>
                </a:solidFill>
              </a:rPr>
              <a:t>scientific publications</a:t>
            </a:r>
            <a:endParaRPr sz="32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220">
                <a:solidFill>
                  <a:schemeClr val="dk1"/>
                </a:solidFill>
              </a:rPr>
              <a:t>links</a:t>
            </a:r>
            <a:endParaRPr sz="32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220">
                <a:solidFill>
                  <a:schemeClr val="dk1"/>
                </a:solidFill>
              </a:rPr>
              <a:t>unique words</a:t>
            </a:r>
            <a:endParaRPr sz="32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220">
                <a:solidFill>
                  <a:schemeClr val="dk1"/>
                </a:solidFill>
              </a:rPr>
              <a:t>classes</a:t>
            </a:r>
            <a:endParaRPr sz="322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	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pic>
        <p:nvPicPr>
          <p:cNvPr id="309" name="Google Shape;3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75" y="1491600"/>
            <a:ext cx="817245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Steps</a:t>
            </a:r>
            <a:endParaRPr/>
          </a:p>
        </p:txBody>
      </p:sp>
      <p:sp>
        <p:nvSpPr>
          <p:cNvPr id="315" name="Google Shape;315;p55"/>
          <p:cNvSpPr txBox="1">
            <a:spLocks noGrp="1"/>
          </p:cNvSpPr>
          <p:nvPr>
            <p:ph type="body" idx="1"/>
          </p:nvPr>
        </p:nvSpPr>
        <p:spPr>
          <a:xfrm>
            <a:off x="761750" y="1650200"/>
            <a:ext cx="4526100" cy="29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train GCN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GF Attack</a:t>
            </a:r>
            <a:endParaRPr sz="2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200">
                <a:solidFill>
                  <a:schemeClr val="dk1"/>
                </a:solidFill>
              </a:rPr>
              <a:t>result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Our result</a:t>
            </a:r>
            <a:endParaRPr sz="3020"/>
          </a:p>
        </p:txBody>
      </p:sp>
      <p:sp>
        <p:nvSpPr>
          <p:cNvPr id="321" name="Google Shape;321;p56"/>
          <p:cNvSpPr txBox="1"/>
          <p:nvPr/>
        </p:nvSpPr>
        <p:spPr>
          <a:xfrm>
            <a:off x="564300" y="1017725"/>
            <a:ext cx="80154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Cora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The test accuracy performance is: 0.8390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Final accuracy after attack is: 0.8109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Attack performance: -0.0281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Citeseer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The test accuracy performance is: 0.7465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Final accuracy after attack is: 0.73</a:t>
            </a:r>
            <a:endParaRPr sz="2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Attack performance: -0.0165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1621"/>
            <a:ext cx="8839200" cy="2280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8256"/>
            <a:ext cx="8839200" cy="2126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00" y="1457325"/>
            <a:ext cx="7157550" cy="23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225" y="1138238"/>
            <a:ext cx="478155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3020"/>
              <a:t>Reference</a:t>
            </a:r>
            <a:endParaRPr sz="3020"/>
          </a:p>
        </p:txBody>
      </p:sp>
      <p:sp>
        <p:nvSpPr>
          <p:cNvPr id="347" name="Google Shape;347;p61"/>
          <p:cNvSpPr txBox="1">
            <a:spLocks noGrp="1"/>
          </p:cNvSpPr>
          <p:nvPr>
            <p:ph type="body" idx="1"/>
          </p:nvPr>
        </p:nvSpPr>
        <p:spPr>
          <a:xfrm>
            <a:off x="951950" y="1782000"/>
            <a:ext cx="6725700" cy="15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paper:</a:t>
            </a:r>
            <a:r>
              <a:rPr lang="zh-TW" sz="2300"/>
              <a:t> </a:t>
            </a:r>
            <a:r>
              <a:rPr lang="zh-TW" sz="2300" u="sng">
                <a:solidFill>
                  <a:schemeClr val="hlink"/>
                </a:solidFill>
                <a:hlinkClick r:id="rId3"/>
              </a:rPr>
              <a:t>https://arxiv.org/pdf/1908.01297.pdf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300">
                <a:solidFill>
                  <a:schemeClr val="dk1"/>
                </a:solidFill>
              </a:rPr>
              <a:t>code:</a:t>
            </a:r>
            <a:r>
              <a:rPr lang="zh-TW" sz="2300"/>
              <a:t> </a:t>
            </a:r>
            <a:r>
              <a:rPr lang="zh-TW" sz="2300" u="sng">
                <a:solidFill>
                  <a:schemeClr val="hlink"/>
                </a:solidFill>
                <a:hlinkClick r:id="rId4"/>
              </a:rPr>
              <a:t>https://github.com/SwiftieH/GFAttack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We try to understand the graph embedding model from a new perspective and propose an attack framework: GF-Attack, which can perform adversarial attack on various kinds of graph embedding models.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We formulate the graph embedding model as a general graph signal processing with corresponding graph filter which can be computed by the input adjacency matrix.</a:t>
            </a:r>
            <a:endParaRPr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zh-TW">
                <a:solidFill>
                  <a:srgbClr val="FFFFFF"/>
                </a:solidFill>
              </a:rPr>
              <a:t>GF-Attack is capable to perform the adversarial attack on any graph embedding models which can be formulate to a general graph signal processing.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62"/>
          <p:cNvSpPr txBox="1"/>
          <p:nvPr/>
        </p:nvSpPr>
        <p:spPr>
          <a:xfrm>
            <a:off x="2180275" y="1911350"/>
            <a:ext cx="455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Thanks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353" name="Google Shape;353;p62"/>
          <p:cNvCxnSpPr/>
          <p:nvPr/>
        </p:nvCxnSpPr>
        <p:spPr>
          <a:xfrm rot="10800000" flipH="1">
            <a:off x="4898550" y="2143225"/>
            <a:ext cx="1836900" cy="133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4" name="Google Shape;354;p62"/>
          <p:cNvCxnSpPr/>
          <p:nvPr/>
        </p:nvCxnSpPr>
        <p:spPr>
          <a:xfrm rot="10800000" flipH="1">
            <a:off x="2617675" y="872675"/>
            <a:ext cx="1852200" cy="134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/>
        </p:nvSpPr>
        <p:spPr>
          <a:xfrm>
            <a:off x="2180275" y="1911350"/>
            <a:ext cx="455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5000">
                <a:solidFill>
                  <a:srgbClr val="FFFFFF"/>
                </a:solidFill>
              </a:rPr>
              <a:t>Preliminary</a:t>
            </a:r>
            <a:endParaRPr sz="5000">
              <a:solidFill>
                <a:srgbClr val="FFFFFF"/>
              </a:solidFill>
            </a:endParaRPr>
          </a:p>
        </p:txBody>
      </p:sp>
      <p:cxnSp>
        <p:nvCxnSpPr>
          <p:cNvPr id="100" name="Google Shape;100;p19"/>
          <p:cNvCxnSpPr/>
          <p:nvPr/>
        </p:nvCxnSpPr>
        <p:spPr>
          <a:xfrm rot="10800000" flipH="1">
            <a:off x="4898550" y="2143225"/>
            <a:ext cx="1836900" cy="13317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9"/>
          <p:cNvCxnSpPr/>
          <p:nvPr/>
        </p:nvCxnSpPr>
        <p:spPr>
          <a:xfrm rot="10800000" flipH="1">
            <a:off x="2617675" y="872675"/>
            <a:ext cx="1852200" cy="13470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GNN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dk1"/>
                </a:solidFill>
              </a:rPr>
              <a:t>除了feature還考慮關係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</a:rPr>
              <a:t>Spectral-Based Convolution</a:t>
            </a:r>
            <a:endParaRPr>
              <a:solidFill>
                <a:srgbClr val="FFFFFF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zh-TW">
                <a:solidFill>
                  <a:srgbClr val="FFFFFF"/>
                </a:solidFill>
              </a:rPr>
              <a:t>將Graph Data與Graph Filter都做Fourier Transform，也就是將Graph Data與Graph Filter從Spatial Domain轉換至Frequency Domain，如此一來對要Graph Data做Convolution直接相乘就好，比較簡單，做完後再將Graph Data做Inverse Fourior Transform，使其從Frequency Domain變回Spatial Domain。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</a:t>
            </a:r>
            <a:endParaRPr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25" y="1127275"/>
            <a:ext cx="656753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12" y="735962"/>
            <a:ext cx="8291375" cy="367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578</Words>
  <Application>Microsoft Office PowerPoint</Application>
  <PresentationFormat>如螢幕大小 (16:9)</PresentationFormat>
  <Paragraphs>75</Paragraphs>
  <Slides>50</Slides>
  <Notes>49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50</vt:i4>
      </vt:variant>
    </vt:vector>
  </HeadingPairs>
  <TitlesOfParts>
    <vt:vector size="54" baseType="lpstr">
      <vt:lpstr>Roboto Condensed</vt:lpstr>
      <vt:lpstr>Arial</vt:lpstr>
      <vt:lpstr>Squada One</vt:lpstr>
      <vt:lpstr>Simple Dark</vt:lpstr>
      <vt:lpstr>A Restricted Black-box Adversarial Framework Towards Attacking  Graph Embedding Models  </vt:lpstr>
      <vt:lpstr>PowerPoint 簡報</vt:lpstr>
      <vt:lpstr> </vt:lpstr>
      <vt:lpstr>PowerPoint 簡報</vt:lpstr>
      <vt:lpstr>PowerPoint 簡報</vt:lpstr>
      <vt:lpstr>PowerPoint 簡報</vt:lpstr>
      <vt:lpstr>PowerPoint 簡報</vt:lpstr>
      <vt:lpstr>Convolution</vt:lpstr>
      <vt:lpstr>PowerPoint 簡報</vt:lpstr>
      <vt:lpstr>Spectral Graph Theory</vt:lpstr>
      <vt:lpstr>Spectral Graph Theory</vt:lpstr>
      <vt:lpstr>Spectral Graph Theory</vt:lpstr>
      <vt:lpstr>Spectral Graph Theory</vt:lpstr>
      <vt:lpstr>Spectral Graph Theory</vt:lpstr>
      <vt:lpstr>Spectral Graph Theory </vt:lpstr>
      <vt:lpstr>Spectral Graph Theory</vt:lpstr>
      <vt:lpstr>Spectral Graph Theory</vt:lpstr>
      <vt:lpstr>Spectral Graph Theory</vt:lpstr>
      <vt:lpstr>Spectral Graph Theory</vt:lpstr>
      <vt:lpstr>Graph Fourier Transform</vt:lpstr>
      <vt:lpstr>Inverse Graph Fourier Transform</vt:lpstr>
      <vt:lpstr>Filtering</vt:lpstr>
      <vt:lpstr>Filtering </vt:lpstr>
      <vt:lpstr>Inverse Graph Fourier Transform </vt:lpstr>
      <vt:lpstr>Spectral Graph Theory</vt:lpstr>
      <vt:lpstr>Spectral Graph Theory</vt:lpstr>
      <vt:lpstr>PowerPoint 簡報</vt:lpstr>
      <vt:lpstr>PowerPoint 簡報</vt:lpstr>
      <vt:lpstr>PowerPoint 簡報</vt:lpstr>
      <vt:lpstr>PowerPoint 簡報</vt:lpstr>
      <vt:lpstr>PowerPoint 簡報</vt:lpstr>
      <vt:lpstr>Adversarial attack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Dataset</vt:lpstr>
      <vt:lpstr>Dataset</vt:lpstr>
      <vt:lpstr>Steps</vt:lpstr>
      <vt:lpstr>Our result</vt:lpstr>
      <vt:lpstr>PowerPoint 簡報</vt:lpstr>
      <vt:lpstr>PowerPoint 簡報</vt:lpstr>
      <vt:lpstr>PowerPoint 簡報</vt:lpstr>
      <vt:lpstr>PowerPoint 簡報</vt:lpstr>
      <vt:lpstr>Reference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Restricted Black-box Adversarial Framework Towards Attacking  Graph Embedding Models  </dc:title>
  <cp:lastModifiedBy>秉茂 黃</cp:lastModifiedBy>
  <cp:revision>4</cp:revision>
  <dcterms:modified xsi:type="dcterms:W3CDTF">2021-01-13T09:00:57Z</dcterms:modified>
</cp:coreProperties>
</file>